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4904" r:id="rId5"/>
    <p:sldId id="367" r:id="rId6"/>
    <p:sldId id="458" r:id="rId7"/>
    <p:sldId id="456" r:id="rId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08" d="100"/>
          <a:sy n="108" d="100"/>
        </p:scale>
        <p:origin x="42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AA1B2419-A6FB-4858-92E9-67E39752CCFE}" type="datetimeFigureOut">
              <a:rPr lang="en-US" smtClean="0"/>
              <a:t>12/16/2025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D8E3B53C-37CB-4934-A23A-12AB8F63C035}" type="slidenum">
              <a:rPr lang="en-US" smtClean="0"/>
              <a:t>‹#›</a:t>
            </a:fld>
            <a:endParaRPr lang="en-US"/>
          </a:p>
        </p:txBody>
      </p:sp>
    </p:spTree>
    <p:extLst>
      <p:ext uri="{BB962C8B-B14F-4D97-AF65-F5344CB8AC3E}">
        <p14:creationId xmlns:p14="http://schemas.microsoft.com/office/powerpoint/2010/main" val="3148977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76">
              <a:defRPr/>
            </a:pPr>
            <a:r>
              <a:rPr lang="en-US" b="1" dirty="0"/>
              <a:t>REMOVE THIS SLIDE IF USP GROUP</a:t>
            </a:r>
          </a:p>
          <a:p>
            <a:pPr defTabSz="928276">
              <a:defRPr/>
            </a:pPr>
            <a:endParaRPr lang="en-US" b="1" dirty="0"/>
          </a:p>
          <a:p>
            <a:pPr defTabSz="928276">
              <a:defRPr/>
            </a:pPr>
            <a:r>
              <a:rPr lang="en-US" b="1" dirty="0"/>
              <a:t>Digital health plan ID card </a:t>
            </a:r>
            <a:r>
              <a:rPr lang="en-US" dirty="0"/>
              <a:t>is like a physical health plan ID card including all the information necessary to verify health plan coverage. Available through the </a:t>
            </a:r>
            <a:r>
              <a:rPr lang="en-US" b="1" dirty="0"/>
              <a:t>UnitedHealthcare</a:t>
            </a:r>
            <a:r>
              <a:rPr lang="en-US" sz="1100" b="1" baseline="30000" dirty="0"/>
              <a:t>®</a:t>
            </a:r>
            <a:r>
              <a:rPr lang="en-US" sz="1100" b="1" dirty="0"/>
              <a:t> </a:t>
            </a:r>
            <a:r>
              <a:rPr lang="en-US" b="1" dirty="0"/>
              <a:t>app </a:t>
            </a:r>
            <a:r>
              <a:rPr lang="en-US" dirty="0"/>
              <a:t>and</a:t>
            </a:r>
            <a:r>
              <a:rPr lang="en-US" b="1" dirty="0"/>
              <a:t> myuhc.com</a:t>
            </a:r>
            <a:r>
              <a:rPr lang="en-US" b="1" baseline="30000" dirty="0"/>
              <a:t> </a:t>
            </a:r>
            <a:r>
              <a:rPr lang="en-US" sz="1100" b="1" baseline="30000" dirty="0"/>
              <a:t>®</a:t>
            </a:r>
            <a:r>
              <a:rPr lang="en-US" dirty="0"/>
              <a:t>. The digital health plan ID card works the same as a physical health plan ID card. Simply show it at a doctor’s office, clinic, pharmacy or wherever benefit information needs to be presented. </a:t>
            </a:r>
          </a:p>
          <a:p>
            <a:pPr defTabSz="928276">
              <a:defRPr/>
            </a:pPr>
            <a:endParaRPr lang="en-US" dirty="0"/>
          </a:p>
          <a:p>
            <a:pPr>
              <a:lnSpc>
                <a:spcPct val="115000"/>
              </a:lnSpc>
            </a:pPr>
            <a:r>
              <a:rPr lang="en-US" sz="1600" dirty="0">
                <a:solidFill>
                  <a:srgbClr val="1F3377"/>
                </a:solidFill>
                <a:latin typeface="Arial" panose="020B0604020202020204" pitchFamily="34" charset="0"/>
                <a:ea typeface="Arial" panose="020B0604020202020204" pitchFamily="34" charset="0"/>
                <a:cs typeface="Arial" panose="020B0604020202020204" pitchFamily="34" charset="0"/>
              </a:rPr>
              <a:t>Subscribers who have previously selected “paperless” for Required Communications in their myuhc.com or UHC app experience will be automatically moved to a digital medical ID card experience. They will not receive a physical copy of their ID card.</a:t>
            </a:r>
            <a:endParaRPr lang="en-US" sz="1600" dirty="0">
              <a:solidFill>
                <a:srgbClr val="1F497D"/>
              </a:solidFill>
              <a:latin typeface="Arial" panose="020B0604020202020204" pitchFamily="34" charset="0"/>
              <a:ea typeface="Calibri" panose="020F0502020204030204" pitchFamily="34" charset="0"/>
              <a:cs typeface="Calibri" panose="020F0502020204030204" pitchFamily="34" charset="0"/>
            </a:endParaRPr>
          </a:p>
          <a:p>
            <a:pPr>
              <a:lnSpc>
                <a:spcPct val="115000"/>
              </a:lnSpc>
            </a:pPr>
            <a:r>
              <a:rPr lang="en-US" sz="1600" dirty="0">
                <a:solidFill>
                  <a:srgbClr val="1F3377"/>
                </a:solidFill>
                <a:latin typeface="Arial" panose="020B0604020202020204" pitchFamily="34" charset="0"/>
                <a:ea typeface="Arial" panose="020B0604020202020204" pitchFamily="34" charset="0"/>
                <a:cs typeface="Arial" panose="020B0604020202020204" pitchFamily="34" charset="0"/>
              </a:rPr>
              <a:t> </a:t>
            </a:r>
            <a:endParaRPr lang="en-US" sz="1600" dirty="0">
              <a:solidFill>
                <a:srgbClr val="1F497D"/>
              </a:solidFill>
              <a:latin typeface="Arial" panose="020B0604020202020204" pitchFamily="34" charset="0"/>
              <a:ea typeface="Calibri" panose="020F0502020204030204" pitchFamily="34" charset="0"/>
              <a:cs typeface="Calibri" panose="020F0502020204030204" pitchFamily="34" charset="0"/>
            </a:endParaRPr>
          </a:p>
          <a:p>
            <a:pPr>
              <a:lnSpc>
                <a:spcPct val="115000"/>
              </a:lnSpc>
            </a:pPr>
            <a:r>
              <a:rPr lang="en-US" sz="1600" dirty="0">
                <a:solidFill>
                  <a:srgbClr val="1F3377"/>
                </a:solidFill>
                <a:latin typeface="Arial" panose="020B0604020202020204" pitchFamily="34" charset="0"/>
                <a:ea typeface="Arial" panose="020B0604020202020204" pitchFamily="34" charset="0"/>
                <a:cs typeface="Arial" panose="020B0604020202020204" pitchFamily="34" charset="0"/>
              </a:rPr>
              <a:t>For those subscribers that are brand new to a UHC sponsored plan, the medical ID card will be printed and mailed as per usual. All medical ID cards after the first plan year will follow the subscriber’s paperless ID card preference selection. This includes scenarios where a subscriber moves to a different plan and then comes back in a future year (same employer/policy).</a:t>
            </a:r>
            <a:endParaRPr lang="en-US" sz="1600" dirty="0">
              <a:solidFill>
                <a:srgbClr val="1F497D"/>
              </a:solidFill>
              <a:latin typeface="Arial" panose="020B0604020202020204" pitchFamily="34" charset="0"/>
              <a:ea typeface="Calibri" panose="020F0502020204030204" pitchFamily="34" charset="0"/>
              <a:cs typeface="Calibri" panose="020F0502020204030204" pitchFamily="34" charset="0"/>
            </a:endParaRPr>
          </a:p>
          <a:p>
            <a:pPr algn="ctr">
              <a:lnSpc>
                <a:spcPct val="115000"/>
              </a:lnSpc>
            </a:pPr>
            <a:r>
              <a:rPr lang="en-US" sz="1600" dirty="0">
                <a:solidFill>
                  <a:srgbClr val="1F3377"/>
                </a:solidFill>
                <a:latin typeface="Arial" panose="020B0604020202020204" pitchFamily="34" charset="0"/>
                <a:ea typeface="Arial" panose="020B0604020202020204" pitchFamily="34" charset="0"/>
                <a:cs typeface="Arial" panose="020B0604020202020204" pitchFamily="34" charset="0"/>
              </a:rPr>
              <a:t> </a:t>
            </a:r>
            <a:endParaRPr lang="en-US" sz="1600" dirty="0">
              <a:solidFill>
                <a:srgbClr val="1F497D"/>
              </a:solidFill>
              <a:latin typeface="Arial" panose="020B0604020202020204" pitchFamily="34" charset="0"/>
              <a:ea typeface="Calibri" panose="020F0502020204030204" pitchFamily="34" charset="0"/>
              <a:cs typeface="Calibri" panose="020F0502020204030204" pitchFamily="34" charset="0"/>
            </a:endParaRPr>
          </a:p>
          <a:p>
            <a:pPr>
              <a:lnSpc>
                <a:spcPct val="115000"/>
              </a:lnSpc>
            </a:pPr>
            <a:r>
              <a:rPr lang="en-US" sz="1600" dirty="0">
                <a:solidFill>
                  <a:srgbClr val="1F3377"/>
                </a:solidFill>
                <a:latin typeface="Arial" panose="020B0604020202020204" pitchFamily="34" charset="0"/>
                <a:ea typeface="Arial" panose="020B0604020202020204" pitchFamily="34" charset="0"/>
                <a:cs typeface="Arial" panose="020B0604020202020204" pitchFamily="34" charset="0"/>
              </a:rPr>
              <a:t>Deploying in October 2023 (in waves from 10/4 – 10/31), an email communication will be sent to all subscribers who have elected “paperless” (~4.3M emails). Paperless setting can be changed at any time by the subscriber and a physical medical ID Card will remain available upon request. </a:t>
            </a:r>
            <a:endParaRPr lang="en-US" sz="1600" dirty="0">
              <a:solidFill>
                <a:srgbClr val="1F497D"/>
              </a:solidFill>
              <a:latin typeface="Arial" panose="020B0604020202020204" pitchFamily="34" charset="0"/>
              <a:ea typeface="Calibri" panose="020F0502020204030204" pitchFamily="34" charset="0"/>
              <a:cs typeface="Calibri" panose="020F0502020204030204" pitchFamily="34" charset="0"/>
            </a:endParaRPr>
          </a:p>
          <a:p>
            <a:pPr defTabSz="928276">
              <a:defRPr/>
            </a:pPr>
            <a:endParaRPr lang="en-US" dirty="0"/>
          </a:p>
        </p:txBody>
      </p:sp>
      <p:sp>
        <p:nvSpPr>
          <p:cNvPr id="4" name="Slide Number Placeholder 3"/>
          <p:cNvSpPr>
            <a:spLocks noGrp="1"/>
          </p:cNvSpPr>
          <p:nvPr>
            <p:ph type="sldNum" sz="quarter" idx="5"/>
          </p:nvPr>
        </p:nvSpPr>
        <p:spPr/>
        <p:txBody>
          <a:bodyPr/>
          <a:lstStyle/>
          <a:p>
            <a:pPr defTabSz="928276">
              <a:defRPr/>
            </a:pPr>
            <a:fld id="{DF0177F8-3717-E441-ABD5-E9CC1E0ED10B}" type="slidenum">
              <a:rPr lang="en-US">
                <a:solidFill>
                  <a:prstClr val="black"/>
                </a:solidFill>
                <a:latin typeface="Calibri" panose="020F0502020204030204"/>
              </a:rPr>
              <a:pPr defTabSz="928276">
                <a:defRPr/>
              </a:pPr>
              <a:t>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999936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Medical plans with embedded Ded and OOP</a:t>
            </a:r>
          </a:p>
        </p:txBody>
      </p:sp>
      <p:sp>
        <p:nvSpPr>
          <p:cNvPr id="4" name="Slide Number Placeholder 3"/>
          <p:cNvSpPr>
            <a:spLocks noGrp="1"/>
          </p:cNvSpPr>
          <p:nvPr>
            <p:ph type="sldNum" sz="quarter" idx="5"/>
          </p:nvPr>
        </p:nvSpPr>
        <p:spPr/>
        <p:txBody>
          <a:bodyPr/>
          <a:lstStyle/>
          <a:p>
            <a:fld id="{DF0177F8-3717-E441-ABD5-E9CC1E0ED10B}" type="slidenum">
              <a:rPr lang="en-US" smtClean="0"/>
              <a:t>2</a:t>
            </a:fld>
            <a:endParaRPr lang="en-US" dirty="0"/>
          </a:p>
        </p:txBody>
      </p:sp>
    </p:spTree>
    <p:extLst>
      <p:ext uri="{BB962C8B-B14F-4D97-AF65-F5344CB8AC3E}">
        <p14:creationId xmlns:p14="http://schemas.microsoft.com/office/powerpoint/2010/main" val="1778186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Please remove if Vision does not apply </a:t>
            </a:r>
          </a:p>
        </p:txBody>
      </p:sp>
      <p:sp>
        <p:nvSpPr>
          <p:cNvPr id="4" name="Slide Number Placeholder 3"/>
          <p:cNvSpPr>
            <a:spLocks noGrp="1"/>
          </p:cNvSpPr>
          <p:nvPr>
            <p:ph type="sldNum" sz="quarter" idx="5"/>
          </p:nvPr>
        </p:nvSpPr>
        <p:spPr/>
        <p:txBody>
          <a:bodyPr/>
          <a:lstStyle/>
          <a:p>
            <a:pPr defTabSz="928276">
              <a:defRPr/>
            </a:pPr>
            <a:fld id="{DF0177F8-3717-E441-ABD5-E9CC1E0ED10B}" type="slidenum">
              <a:rPr lang="en-US">
                <a:solidFill>
                  <a:prstClr val="black"/>
                </a:solidFill>
                <a:latin typeface="Calibri" panose="020F0502020204030204"/>
              </a:rPr>
              <a:pPr defTabSz="928276">
                <a:defRPr/>
              </a:pPr>
              <a:t>3</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38982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Please remove if Dental Does not apply</a:t>
            </a:r>
          </a:p>
        </p:txBody>
      </p:sp>
      <p:sp>
        <p:nvSpPr>
          <p:cNvPr id="4" name="Slide Number Placeholder 3"/>
          <p:cNvSpPr>
            <a:spLocks noGrp="1"/>
          </p:cNvSpPr>
          <p:nvPr>
            <p:ph type="sldNum" sz="quarter" idx="5"/>
          </p:nvPr>
        </p:nvSpPr>
        <p:spPr/>
        <p:txBody>
          <a:bodyPr/>
          <a:lstStyle/>
          <a:p>
            <a:pPr defTabSz="928276">
              <a:defRPr/>
            </a:pPr>
            <a:fld id="{DF0177F8-3717-E441-ABD5-E9CC1E0ED10B}" type="slidenum">
              <a:rPr lang="en-US">
                <a:solidFill>
                  <a:prstClr val="black"/>
                </a:solidFill>
                <a:latin typeface="Calibri" panose="020F0502020204030204"/>
              </a:rPr>
              <a:pPr defTabSz="928276">
                <a:defRPr/>
              </a:pPr>
              <a:t>4</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999030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73CD-EE19-9190-81F7-7FB7DDDE01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7C7F54-59D3-D8F2-5033-C9612A3415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811250-CCC4-47DC-693F-FEEFF31D8B85}"/>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2DA916AA-5C4C-095E-7388-5B9B7C8116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C3DF52-0E96-AF3D-103F-0A9800939897}"/>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389957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416D0-107A-D9A2-C554-88AFBB903D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9215BD-2BDB-92E8-56DC-FB5DEFD2D2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50F687-8463-2794-EBD0-F2123F53FC3A}"/>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1141A69D-D6F7-EFB6-9A08-1CE0FD3E3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DBB44-5FF4-393C-0732-476A85EAEF7A}"/>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3604203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A7ECE2-2B17-D90D-2FAD-51B8C3EE6B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A4DDFE-3D8A-0CD5-73F2-D3D9226493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B269CD-2FA2-177B-43B9-8EEB38703671}"/>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E874ED1F-0BD2-2869-7F7B-ADC8867198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3C5BC-B3E6-F3A7-34F4-AF316BD7028F}"/>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2269398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line), content, and small pic">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a:prstGeom prst="rect">
            <a:avLst/>
          </a:prstGeo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827743"/>
            <a:ext cx="5369781" cy="4231204"/>
          </a:xfrm>
          <a:solidFill>
            <a:schemeClr val="tx2"/>
          </a:solidFill>
        </p:spPr>
        <p:txBody>
          <a:bodyPr anchor="ctr"/>
          <a:lstStyle>
            <a:lvl1pPr marL="0" indent="0" algn="ctr">
              <a:buNone/>
              <a:defRPr sz="1600"/>
            </a:lvl1pPr>
          </a:lstStyle>
          <a:p>
            <a:endParaRPr lang="en-US" dirty="0"/>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9" name="Title 1">
            <a:extLst>
              <a:ext uri="{FF2B5EF4-FFF2-40B4-BE49-F238E27FC236}">
                <a16:creationId xmlns:a16="http://schemas.microsoft.com/office/drawing/2014/main" id="{FD556004-769B-824A-A347-C2C035D1BBE6}"/>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a:t>Click to add a title style with a </a:t>
            </a:r>
            <a:br>
              <a:rPr lang="en-US"/>
            </a:br>
            <a:r>
              <a:rPr lang="en-US"/>
              <a:t>two-line headline</a:t>
            </a:r>
          </a:p>
        </p:txBody>
      </p:sp>
    </p:spTree>
    <p:custDataLst>
      <p:tags r:id="rId1"/>
    </p:custDataLst>
    <p:extLst>
      <p:ext uri="{BB962C8B-B14F-4D97-AF65-F5344CB8AC3E}">
        <p14:creationId xmlns:p14="http://schemas.microsoft.com/office/powerpoint/2010/main" val="1839202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14331" y="6242305"/>
            <a:ext cx="470647" cy="374396"/>
          </a:xfrm>
          <a:prstGeom prst="rect">
            <a:avLst/>
          </a:prstGeom>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3" y="469286"/>
            <a:ext cx="11082528"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Tree>
    <p:custDataLst>
      <p:tags r:id="rId1"/>
    </p:custDataLst>
    <p:extLst>
      <p:ext uri="{BB962C8B-B14F-4D97-AF65-F5344CB8AC3E}">
        <p14:creationId xmlns:p14="http://schemas.microsoft.com/office/powerpoint/2010/main" val="221451096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46938-4753-8BD8-0B0F-C1B4301E6F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BEB58F-5EBD-A601-82F3-A761EC0224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6EC628-5D4F-D487-78AC-68570CA9D4C5}"/>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9C96E425-4524-FB99-CBCD-3BA97E21F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9EE284-8B16-CAE9-D265-E2174E46D7C0}"/>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2771635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E7A0-6904-C95C-B1E9-C6E59D00FE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5346E-6FB9-73D0-BB6C-CC92DF5803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95685B-1BE2-0EBD-AA4C-E86F9C491A67}"/>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0454214A-5D74-D266-ACAA-F1C405B990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688C22-846B-C917-7E66-F9CCD7ECDF91}"/>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4104222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ADE2D-2E9E-F8BD-312C-8E6253CFD2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DED212-6E6C-3504-DC5B-80553250BB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7C9185-9952-BDCC-B092-022AEB04BD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D739B7-C7D5-3F71-0E57-9DFB4AF9FC8E}"/>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6" name="Footer Placeholder 5">
            <a:extLst>
              <a:ext uri="{FF2B5EF4-FFF2-40B4-BE49-F238E27FC236}">
                <a16:creationId xmlns:a16="http://schemas.microsoft.com/office/drawing/2014/main" id="{F524E419-190F-6A49-47D2-B2F1C70AB8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2F0362-5ACF-5AE3-A04B-609227D6E40F}"/>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1985424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4933A-EE56-1363-6244-B9C83DD86D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8D6C5D-E7D7-E1EF-EB75-B401454FD9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5C1BFB-1904-F508-0256-D521FC98A7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D2211B-2AFC-5BF6-E2D5-F60C96768E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5B0EBA-D9B0-A9EA-13D2-3F5CDA432B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7B8459-5705-438D-20CB-5DE41B91D269}"/>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8" name="Footer Placeholder 7">
            <a:extLst>
              <a:ext uri="{FF2B5EF4-FFF2-40B4-BE49-F238E27FC236}">
                <a16:creationId xmlns:a16="http://schemas.microsoft.com/office/drawing/2014/main" id="{695F3E6A-4C0D-296B-10BF-2887A04CB1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7B3955-533D-D855-3094-7192E91E970C}"/>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411407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B9CF4-73FC-B2EF-6765-C2DBE80292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FCD1CB-E191-6E39-038A-512C4FED9B7B}"/>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4" name="Footer Placeholder 3">
            <a:extLst>
              <a:ext uri="{FF2B5EF4-FFF2-40B4-BE49-F238E27FC236}">
                <a16:creationId xmlns:a16="http://schemas.microsoft.com/office/drawing/2014/main" id="{C4F7E5D2-B38E-01F9-E57B-D1276EF420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B23540-2AAE-29F3-F259-D44A52AFFD87}"/>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54024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337CE4-9811-98F8-50F2-77791824A1DD}"/>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3" name="Footer Placeholder 2">
            <a:extLst>
              <a:ext uri="{FF2B5EF4-FFF2-40B4-BE49-F238E27FC236}">
                <a16:creationId xmlns:a16="http://schemas.microsoft.com/office/drawing/2014/main" id="{E4B53CF8-8316-5056-B606-AF610888E8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29B25C-A971-F77C-A70C-BB8F10C05B7B}"/>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2634571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59A0-0F46-330A-3CA9-42C8B5859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EA3714-3954-AA33-843A-11BE5E80D6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731EF6-3DB4-0F20-19EB-14B25CDEE4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BC03A6-5711-21C2-7D7B-1399CF79681A}"/>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6" name="Footer Placeholder 5">
            <a:extLst>
              <a:ext uri="{FF2B5EF4-FFF2-40B4-BE49-F238E27FC236}">
                <a16:creationId xmlns:a16="http://schemas.microsoft.com/office/drawing/2014/main" id="{26ABD948-6C00-47E9-B345-E75AB7520D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FE8EA-9D4E-496E-6CF3-7E02939B248C}"/>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3732594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50D08-30CB-EF1B-CCB8-514280C78D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6B9EA0-2EC7-9648-9728-71FBA2EBA6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073A4D-16A0-8D94-63A7-C9F197A43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46E485-3D3F-5ABF-BE75-50B9CB3B375D}"/>
              </a:ext>
            </a:extLst>
          </p:cNvPr>
          <p:cNvSpPr>
            <a:spLocks noGrp="1"/>
          </p:cNvSpPr>
          <p:nvPr>
            <p:ph type="dt" sz="half" idx="10"/>
          </p:nvPr>
        </p:nvSpPr>
        <p:spPr/>
        <p:txBody>
          <a:bodyPr/>
          <a:lstStyle/>
          <a:p>
            <a:fld id="{6D7A0015-E27C-4659-A4F7-6DBE22CDE913}" type="datetimeFigureOut">
              <a:rPr lang="en-US" smtClean="0"/>
              <a:t>12/16/2025</a:t>
            </a:fld>
            <a:endParaRPr lang="en-US"/>
          </a:p>
        </p:txBody>
      </p:sp>
      <p:sp>
        <p:nvSpPr>
          <p:cNvPr id="6" name="Footer Placeholder 5">
            <a:extLst>
              <a:ext uri="{FF2B5EF4-FFF2-40B4-BE49-F238E27FC236}">
                <a16:creationId xmlns:a16="http://schemas.microsoft.com/office/drawing/2014/main" id="{E231D728-AE07-1D6B-29CB-B3798EFE9E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95CD5E-D8ED-A4DA-1EDF-82B44C7B247B}"/>
              </a:ext>
            </a:extLst>
          </p:cNvPr>
          <p:cNvSpPr>
            <a:spLocks noGrp="1"/>
          </p:cNvSpPr>
          <p:nvPr>
            <p:ph type="sldNum" sz="quarter" idx="12"/>
          </p:nvPr>
        </p:nvSpPr>
        <p:spPr/>
        <p:txBody>
          <a:bodyPr/>
          <a:lstStyle/>
          <a:p>
            <a:fld id="{9708A709-1D06-47DE-97F6-E271325433E1}" type="slidenum">
              <a:rPr lang="en-US" smtClean="0"/>
              <a:t>‹#›</a:t>
            </a:fld>
            <a:endParaRPr lang="en-US"/>
          </a:p>
        </p:txBody>
      </p:sp>
    </p:spTree>
    <p:extLst>
      <p:ext uri="{BB962C8B-B14F-4D97-AF65-F5344CB8AC3E}">
        <p14:creationId xmlns:p14="http://schemas.microsoft.com/office/powerpoint/2010/main" val="2760386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D563B-8815-C0F4-7F4D-11F40701E3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9C7BBA-ECF3-5E79-7DF2-7EDC8C5772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74F01-EAEA-9632-3B45-C9A76AE5AD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7A0015-E27C-4659-A4F7-6DBE22CDE913}" type="datetimeFigureOut">
              <a:rPr lang="en-US" smtClean="0"/>
              <a:t>12/16/2025</a:t>
            </a:fld>
            <a:endParaRPr lang="en-US"/>
          </a:p>
        </p:txBody>
      </p:sp>
      <p:sp>
        <p:nvSpPr>
          <p:cNvPr id="5" name="Footer Placeholder 4">
            <a:extLst>
              <a:ext uri="{FF2B5EF4-FFF2-40B4-BE49-F238E27FC236}">
                <a16:creationId xmlns:a16="http://schemas.microsoft.com/office/drawing/2014/main" id="{7C03D619-8ABA-49C6-82A8-3C4B24600E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A7A920C-B7C4-7505-83D0-3F6E392D1E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08A709-1D06-47DE-97F6-E271325433E1}" type="slidenum">
              <a:rPr lang="en-US" smtClean="0"/>
              <a:t>‹#›</a:t>
            </a:fld>
            <a:endParaRPr lang="en-US"/>
          </a:p>
        </p:txBody>
      </p:sp>
    </p:spTree>
    <p:extLst>
      <p:ext uri="{BB962C8B-B14F-4D97-AF65-F5344CB8AC3E}">
        <p14:creationId xmlns:p14="http://schemas.microsoft.com/office/powerpoint/2010/main" val="2826833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52E73D-7A07-134E-96A6-9D7393111593}"/>
              </a:ext>
            </a:extLst>
          </p:cNvPr>
          <p:cNvSpPr>
            <a:spLocks noGrp="1"/>
          </p:cNvSpPr>
          <p:nvPr>
            <p:ph type="sldNum" sz="quarter" idx="12"/>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66DE20E4-D496-034F-914D-F7F15B93E95B}" type="slidenum">
              <a:rPr kumimoji="0" lang="en-US" sz="1067" b="0" i="0" u="none" strike="noStrike" kern="1200" cap="none" spc="0" normalizeH="0" baseline="0" noProof="0" smtClean="0">
                <a:ln>
                  <a:noFill/>
                </a:ln>
                <a:solidFill>
                  <a:srgbClr val="002677"/>
                </a:solidFill>
                <a:effectLst/>
                <a:uLnTx/>
                <a:uFillTx/>
                <a:latin typeface="Arial" panose="020B0604020202020204" pitchFamily="34" charset="0"/>
                <a:ea typeface="+mn-ea"/>
                <a:cs typeface="Arial" panose="020B0604020202020204" pitchFamily="34" charset="0"/>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067" b="0" i="0" u="none" strike="noStrike" kern="1200" cap="none" spc="0" normalizeH="0" baseline="0" noProof="0" dirty="0">
              <a:ln>
                <a:noFill/>
              </a:ln>
              <a:solidFill>
                <a:srgbClr val="002677"/>
              </a:solidFill>
              <a:effectLst/>
              <a:uLnTx/>
              <a:uFillTx/>
              <a:latin typeface="Arial" panose="020B0604020202020204" pitchFamily="34" charset="0"/>
              <a:ea typeface="+mn-ea"/>
              <a:cs typeface="Arial" panose="020B0604020202020204" pitchFamily="34" charset="0"/>
            </a:endParaRPr>
          </a:p>
        </p:txBody>
      </p:sp>
      <p:sp>
        <p:nvSpPr>
          <p:cNvPr id="8" name="Content Placeholder 7">
            <a:extLst>
              <a:ext uri="{FF2B5EF4-FFF2-40B4-BE49-F238E27FC236}">
                <a16:creationId xmlns:a16="http://schemas.microsoft.com/office/drawing/2014/main" id="{E90AFAFE-73A0-7342-A126-B2A769E9A8D4}"/>
              </a:ext>
            </a:extLst>
          </p:cNvPr>
          <p:cNvSpPr>
            <a:spLocks noGrp="1"/>
          </p:cNvSpPr>
          <p:nvPr>
            <p:ph idx="15"/>
          </p:nvPr>
        </p:nvSpPr>
        <p:spPr>
          <a:xfrm>
            <a:off x="1370210" y="1957831"/>
            <a:ext cx="4924264" cy="4032028"/>
          </a:xfrm>
        </p:spPr>
        <p:txBody>
          <a:bodyPr>
            <a:normAutofit lnSpcReduction="10000"/>
          </a:bodyPr>
          <a:lstStyle/>
          <a:p>
            <a:pPr marL="0" indent="0">
              <a:buNone/>
            </a:pPr>
            <a:r>
              <a:rPr lang="en-US" sz="1400" dirty="0">
                <a:solidFill>
                  <a:schemeClr val="tx1"/>
                </a:solidFill>
              </a:rPr>
              <a:t>Opting into </a:t>
            </a:r>
            <a:r>
              <a:rPr lang="en-US" sz="1400" b="1" dirty="0">
                <a:solidFill>
                  <a:schemeClr val="tx1"/>
                </a:solidFill>
              </a:rPr>
              <a:t>paperless communications </a:t>
            </a:r>
            <a:r>
              <a:rPr lang="en-US" sz="1400" dirty="0">
                <a:solidFill>
                  <a:schemeClr val="tx1"/>
                </a:solidFill>
              </a:rPr>
              <a:t>automatically gives employees their digital health plan ID card. </a:t>
            </a:r>
            <a:br>
              <a:rPr lang="en-US" sz="1400" dirty="0">
                <a:solidFill>
                  <a:schemeClr val="tx1"/>
                </a:solidFill>
              </a:rPr>
            </a:br>
            <a:endParaRPr lang="en-US" sz="1400" dirty="0">
              <a:solidFill>
                <a:schemeClr val="tx1"/>
              </a:solidFill>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To view on myuhc.com: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1</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 Log in to myuhc.com, using </a:t>
            </a:r>
            <a:r>
              <a:rPr kumimoji="0" lang="en-US" sz="1400" b="0" i="0" u="none" strike="noStrike" kern="1200" cap="none" spc="0" normalizeH="0" baseline="0" noProof="0" dirty="0" err="1">
                <a:ln>
                  <a:noFill/>
                </a:ln>
                <a:solidFill>
                  <a:srgbClr val="1F3377"/>
                </a:solidFill>
                <a:effectLst/>
                <a:uLnTx/>
                <a:uFillTx/>
                <a:ea typeface="Arial" panose="020B0604020202020204" pitchFamily="34" charset="0"/>
                <a:cs typeface="Arial" panose="020B0604020202020204" pitchFamily="34" charset="0"/>
              </a:rPr>
              <a:t>HealthSafe</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 ID® credentials (existing login and password for myuhc.com® or the UnitedHealthcare® app). If you do not have a </a:t>
            </a:r>
            <a:r>
              <a:rPr kumimoji="0" lang="en-US" sz="1400" b="0" i="0" u="none" strike="noStrike" kern="1200" cap="none" spc="0" normalizeH="0" baseline="0" noProof="0" dirty="0" err="1">
                <a:ln>
                  <a:noFill/>
                </a:ln>
                <a:solidFill>
                  <a:srgbClr val="1F3377"/>
                </a:solidFill>
                <a:effectLst/>
                <a:uLnTx/>
                <a:uFillTx/>
                <a:ea typeface="Arial" panose="020B0604020202020204" pitchFamily="34" charset="0"/>
                <a:cs typeface="Arial" panose="020B0604020202020204" pitchFamily="34" charset="0"/>
              </a:rPr>
              <a:t>HealthSafe</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 ID®, follow the instructions to register.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2. </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Click View &amp; Print Member ID Cards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To view on UnitedHealthcare® app: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1. </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Log into the app using your </a:t>
            </a:r>
            <a:r>
              <a:rPr kumimoji="0" lang="en-US" sz="1400" b="0" i="0" u="none" strike="noStrike" kern="1200" cap="none" spc="0" normalizeH="0" baseline="0" noProof="0" dirty="0" err="1">
                <a:ln>
                  <a:noFill/>
                </a:ln>
                <a:solidFill>
                  <a:srgbClr val="1F3377"/>
                </a:solidFill>
                <a:effectLst/>
                <a:uLnTx/>
                <a:uFillTx/>
                <a:ea typeface="Arial" panose="020B0604020202020204" pitchFamily="34" charset="0"/>
                <a:cs typeface="Arial" panose="020B0604020202020204" pitchFamily="34" charset="0"/>
              </a:rPr>
              <a:t>HealthSafe</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 ID® credentials (existing login and password for myuhc.com® or the UnitedHealthcare® app). If you have not downloaded the UHC app, access the App Store® and search for UnitedHealthcare. Download the UnitedHealthcare® app. </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marR="0" lvl="0" indent="0" algn="l" defTabSz="914377"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2. </a:t>
            </a:r>
            <a:r>
              <a:rPr kumimoji="0" lang="en-US" sz="1400" b="0" i="0" u="none" strike="noStrike" kern="1200" cap="none" spc="0" normalizeH="0" baseline="0" noProof="0" dirty="0">
                <a:ln>
                  <a:noFill/>
                </a:ln>
                <a:solidFill>
                  <a:srgbClr val="1F3377"/>
                </a:solidFill>
                <a:effectLst/>
                <a:uLnTx/>
                <a:uFillTx/>
                <a:ea typeface="Arial" panose="020B0604020202020204" pitchFamily="34" charset="0"/>
                <a:cs typeface="Arial" panose="020B0604020202020204" pitchFamily="34" charset="0"/>
              </a:rPr>
              <a:t>Click on View ID Cards</a:t>
            </a:r>
            <a:endParaRPr kumimoji="0" lang="en-US" sz="1400" b="0" i="0" u="none" strike="noStrike" kern="1200" cap="none" spc="0" normalizeH="0" baseline="0" noProof="0" dirty="0">
              <a:ln>
                <a:noFill/>
              </a:ln>
              <a:solidFill>
                <a:srgbClr val="1F497D"/>
              </a:solidFill>
              <a:effectLst/>
              <a:uLnTx/>
              <a:uFillTx/>
              <a:ea typeface="Calibri" panose="020F0502020204030204" pitchFamily="34" charset="0"/>
              <a:cs typeface="Calibri" panose="020F0502020204030204" pitchFamily="34" charset="0"/>
            </a:endParaRPr>
          </a:p>
          <a:p>
            <a:pPr marL="0" indent="0">
              <a:buNone/>
            </a:pPr>
            <a:endParaRPr lang="en-US" sz="1400" dirty="0">
              <a:solidFill>
                <a:schemeClr val="tx1"/>
              </a:solidFill>
            </a:endParaRPr>
          </a:p>
          <a:p>
            <a:pPr marL="0" indent="0">
              <a:buNone/>
            </a:pPr>
            <a:endParaRPr lang="en-US" sz="1400" dirty="0">
              <a:solidFill>
                <a:schemeClr val="tx1"/>
              </a:solidFill>
            </a:endParaRPr>
          </a:p>
          <a:p>
            <a:pPr marL="0" indent="0">
              <a:buNone/>
            </a:pPr>
            <a:endParaRPr lang="en-US" sz="1600" dirty="0">
              <a:solidFill>
                <a:schemeClr val="tx1"/>
              </a:solidFill>
            </a:endParaRPr>
          </a:p>
        </p:txBody>
      </p:sp>
      <p:sp>
        <p:nvSpPr>
          <p:cNvPr id="2" name="Title 1">
            <a:extLst>
              <a:ext uri="{FF2B5EF4-FFF2-40B4-BE49-F238E27FC236}">
                <a16:creationId xmlns:a16="http://schemas.microsoft.com/office/drawing/2014/main" id="{57E1BBED-B9CF-8947-9DA7-CDDD2322EBEB}"/>
              </a:ext>
            </a:extLst>
          </p:cNvPr>
          <p:cNvSpPr>
            <a:spLocks noGrp="1"/>
          </p:cNvSpPr>
          <p:nvPr>
            <p:ph type="title"/>
          </p:nvPr>
        </p:nvSpPr>
        <p:spPr>
          <a:xfrm>
            <a:off x="517233" y="359506"/>
            <a:ext cx="11082528" cy="629537"/>
          </a:xfrm>
        </p:spPr>
        <p:txBody>
          <a:bodyPr/>
          <a:lstStyle/>
          <a:p>
            <a:r>
              <a:rPr lang="en-US" dirty="0">
                <a:solidFill>
                  <a:schemeClr val="tx1"/>
                </a:solidFill>
              </a:rPr>
              <a:t>Digital health plan ID cards</a:t>
            </a:r>
          </a:p>
        </p:txBody>
      </p:sp>
      <p:pic>
        <p:nvPicPr>
          <p:cNvPr id="11" name="Picture 10">
            <a:extLst>
              <a:ext uri="{FF2B5EF4-FFF2-40B4-BE49-F238E27FC236}">
                <a16:creationId xmlns:a16="http://schemas.microsoft.com/office/drawing/2014/main" id="{5101FD46-62FC-D34D-9545-56EE3ED44AFC}"/>
              </a:ext>
            </a:extLst>
          </p:cNvPr>
          <p:cNvPicPr>
            <a:picLocks noChangeAspect="1"/>
          </p:cNvPicPr>
          <p:nvPr/>
        </p:nvPicPr>
        <p:blipFill>
          <a:blip r:embed="rId3"/>
          <a:srcRect/>
          <a:stretch/>
        </p:blipFill>
        <p:spPr>
          <a:xfrm>
            <a:off x="521106" y="3074935"/>
            <a:ext cx="812800" cy="812800"/>
          </a:xfrm>
          <a:prstGeom prst="rect">
            <a:avLst/>
          </a:prstGeom>
        </p:spPr>
      </p:pic>
      <p:sp>
        <p:nvSpPr>
          <p:cNvPr id="9" name="Content Placeholder 3">
            <a:extLst>
              <a:ext uri="{FF2B5EF4-FFF2-40B4-BE49-F238E27FC236}">
                <a16:creationId xmlns:a16="http://schemas.microsoft.com/office/drawing/2014/main" id="{4DA6A714-C6DF-4F9A-8A09-F2603FD4023E}"/>
              </a:ext>
            </a:extLst>
          </p:cNvPr>
          <p:cNvSpPr txBox="1">
            <a:spLocks/>
          </p:cNvSpPr>
          <p:nvPr/>
        </p:nvSpPr>
        <p:spPr>
          <a:xfrm>
            <a:off x="7914273" y="185755"/>
            <a:ext cx="4016590" cy="342095"/>
          </a:xfrm>
          <a:prstGeom prst="rect">
            <a:avLst/>
          </a:prstGeom>
        </p:spPr>
        <p:txBody>
          <a:bodyPr/>
          <a:lstStyle>
            <a:lvl1pPr marL="0" indent="0" algn="r" defTabSz="914377" rtl="0" eaLnBrk="1" latinLnBrk="0" hangingPunct="1">
              <a:lnSpc>
                <a:spcPct val="90000"/>
              </a:lnSpc>
              <a:spcBef>
                <a:spcPts val="40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1pPr>
            <a:lvl2pPr marL="15663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2pPr>
            <a:lvl3pPr marL="302677"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3pPr>
            <a:lvl4pPr marL="43814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4pPr>
            <a:lvl5pPr marL="558786"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377" rtl="0" eaLnBrk="1" fontAlgn="auto" latinLnBrk="0" hangingPunct="1">
              <a:lnSpc>
                <a:spcPct val="90000"/>
              </a:lnSpc>
              <a:spcBef>
                <a:spcPts val="400"/>
              </a:spcBef>
              <a:spcAft>
                <a:spcPts val="800"/>
              </a:spcAft>
              <a:buClr>
                <a:srgbClr val="002677"/>
              </a:buClr>
              <a:buSzTx/>
              <a:buFont typeface="Arial" panose="020B0604020202020204" pitchFamily="34" charset="0"/>
              <a:buNone/>
              <a:tabLst/>
              <a:defRPr/>
            </a:pPr>
            <a:r>
              <a:rPr kumimoji="0" lang="en-US" sz="8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Digital Support  |  Digital Experience</a:t>
            </a:r>
          </a:p>
        </p:txBody>
      </p:sp>
      <p:pic>
        <p:nvPicPr>
          <p:cNvPr id="3" name="Picture 2">
            <a:extLst>
              <a:ext uri="{FF2B5EF4-FFF2-40B4-BE49-F238E27FC236}">
                <a16:creationId xmlns:a16="http://schemas.microsoft.com/office/drawing/2014/main" id="{36421FA8-297E-035F-1E9C-FEEEBC24F786}"/>
              </a:ext>
            </a:extLst>
          </p:cNvPr>
          <p:cNvPicPr>
            <a:picLocks noChangeAspect="1"/>
          </p:cNvPicPr>
          <p:nvPr/>
        </p:nvPicPr>
        <p:blipFill>
          <a:blip r:embed="rId4"/>
          <a:srcRect/>
          <a:stretch/>
        </p:blipFill>
        <p:spPr>
          <a:xfrm>
            <a:off x="517233" y="1832385"/>
            <a:ext cx="820546" cy="820546"/>
          </a:xfrm>
          <a:prstGeom prst="rect">
            <a:avLst/>
          </a:prstGeom>
        </p:spPr>
      </p:pic>
      <p:pic>
        <p:nvPicPr>
          <p:cNvPr id="5" name="Picture 4">
            <a:extLst>
              <a:ext uri="{FF2B5EF4-FFF2-40B4-BE49-F238E27FC236}">
                <a16:creationId xmlns:a16="http://schemas.microsoft.com/office/drawing/2014/main" id="{DFFBD36C-C54F-AF07-414C-6FC2AADFB401}"/>
              </a:ext>
            </a:extLst>
          </p:cNvPr>
          <p:cNvPicPr>
            <a:picLocks noChangeAspect="1"/>
          </p:cNvPicPr>
          <p:nvPr/>
        </p:nvPicPr>
        <p:blipFill>
          <a:blip r:embed="rId5"/>
          <a:srcRect/>
          <a:stretch/>
        </p:blipFill>
        <p:spPr>
          <a:xfrm>
            <a:off x="507540" y="5009145"/>
            <a:ext cx="839932" cy="822960"/>
          </a:xfrm>
          <a:prstGeom prst="rect">
            <a:avLst/>
          </a:prstGeom>
        </p:spPr>
      </p:pic>
      <p:grpSp>
        <p:nvGrpSpPr>
          <p:cNvPr id="16" name="Group 15">
            <a:extLst>
              <a:ext uri="{FF2B5EF4-FFF2-40B4-BE49-F238E27FC236}">
                <a16:creationId xmlns:a16="http://schemas.microsoft.com/office/drawing/2014/main" id="{8C5A8F97-7065-48A5-DE71-95F0B1BC02C1}"/>
              </a:ext>
            </a:extLst>
          </p:cNvPr>
          <p:cNvGrpSpPr>
            <a:grpSpLocks noChangeAspect="1"/>
          </p:cNvGrpSpPr>
          <p:nvPr/>
        </p:nvGrpSpPr>
        <p:grpSpPr>
          <a:xfrm>
            <a:off x="6601005" y="1665553"/>
            <a:ext cx="2236266" cy="4538571"/>
            <a:chOff x="1430012" y="2164465"/>
            <a:chExt cx="1958944" cy="4006085"/>
          </a:xfrm>
        </p:grpSpPr>
        <p:pic>
          <p:nvPicPr>
            <p:cNvPr id="17" name="Picture 16">
              <a:extLst>
                <a:ext uri="{FF2B5EF4-FFF2-40B4-BE49-F238E27FC236}">
                  <a16:creationId xmlns:a16="http://schemas.microsoft.com/office/drawing/2014/main" id="{777945E1-FB52-79DF-9BC3-CD897F03B2AF}"/>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936"/>
            <a:stretch/>
          </p:blipFill>
          <p:spPr>
            <a:xfrm>
              <a:off x="1430012" y="2164465"/>
              <a:ext cx="1958944" cy="4006085"/>
            </a:xfrm>
            <a:prstGeom prst="roundRect">
              <a:avLst>
                <a:gd name="adj" fmla="val 19621"/>
              </a:avLst>
            </a:prstGeom>
          </p:spPr>
        </p:pic>
        <p:pic>
          <p:nvPicPr>
            <p:cNvPr id="18" name="Picture 2">
              <a:extLst>
                <a:ext uri="{FF2B5EF4-FFF2-40B4-BE49-F238E27FC236}">
                  <a16:creationId xmlns:a16="http://schemas.microsoft.com/office/drawing/2014/main" id="{ED162B8E-A03F-2B73-8E94-C4EFA58D5052}"/>
                </a:ext>
              </a:extLst>
            </p:cNvPr>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b="14620"/>
            <a:stretch/>
          </p:blipFill>
          <p:spPr bwMode="auto">
            <a:xfrm>
              <a:off x="1560213" y="2600044"/>
              <a:ext cx="1697323" cy="3136362"/>
            </a:xfrm>
            <a:prstGeom prst="rect">
              <a:avLst/>
            </a:prstGeom>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Lst>
          </p:spPr>
        </p:pic>
      </p:grpSp>
      <p:grpSp>
        <p:nvGrpSpPr>
          <p:cNvPr id="6" name="Group 5">
            <a:extLst>
              <a:ext uri="{FF2B5EF4-FFF2-40B4-BE49-F238E27FC236}">
                <a16:creationId xmlns:a16="http://schemas.microsoft.com/office/drawing/2014/main" id="{57943864-D877-16FD-4C3B-D123E583C837}"/>
              </a:ext>
            </a:extLst>
          </p:cNvPr>
          <p:cNvGrpSpPr/>
          <p:nvPr/>
        </p:nvGrpSpPr>
        <p:grpSpPr>
          <a:xfrm>
            <a:off x="9005318" y="1623096"/>
            <a:ext cx="2240796" cy="4547765"/>
            <a:chOff x="8925127" y="1314724"/>
            <a:chExt cx="2392739" cy="4856137"/>
          </a:xfrm>
        </p:grpSpPr>
        <p:grpSp>
          <p:nvGrpSpPr>
            <p:cNvPr id="19" name="Group 18">
              <a:extLst>
                <a:ext uri="{FF2B5EF4-FFF2-40B4-BE49-F238E27FC236}">
                  <a16:creationId xmlns:a16="http://schemas.microsoft.com/office/drawing/2014/main" id="{2371A92B-66DF-8BCE-AE6E-A16754B49212}"/>
                </a:ext>
              </a:extLst>
            </p:cNvPr>
            <p:cNvGrpSpPr>
              <a:grpSpLocks noChangeAspect="1"/>
            </p:cNvGrpSpPr>
            <p:nvPr/>
          </p:nvGrpSpPr>
          <p:grpSpPr>
            <a:xfrm>
              <a:off x="8925127" y="1314724"/>
              <a:ext cx="2392739" cy="4856137"/>
              <a:chOff x="1430012" y="2164465"/>
              <a:chExt cx="1958944" cy="4006085"/>
            </a:xfrm>
          </p:grpSpPr>
          <p:pic>
            <p:nvPicPr>
              <p:cNvPr id="20" name="Picture 19">
                <a:extLst>
                  <a:ext uri="{FF2B5EF4-FFF2-40B4-BE49-F238E27FC236}">
                    <a16:creationId xmlns:a16="http://schemas.microsoft.com/office/drawing/2014/main" id="{D636F07D-15DF-716F-B4D8-4336CD7AD27B}"/>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936"/>
              <a:stretch/>
            </p:blipFill>
            <p:spPr>
              <a:xfrm>
                <a:off x="1430012" y="2164465"/>
                <a:ext cx="1958944" cy="4006085"/>
              </a:xfrm>
              <a:prstGeom prst="roundRect">
                <a:avLst>
                  <a:gd name="adj" fmla="val 19621"/>
                </a:avLst>
              </a:prstGeom>
            </p:spPr>
          </p:pic>
          <p:pic>
            <p:nvPicPr>
              <p:cNvPr id="21" name="Picture 2">
                <a:extLst>
                  <a:ext uri="{FF2B5EF4-FFF2-40B4-BE49-F238E27FC236}">
                    <a16:creationId xmlns:a16="http://schemas.microsoft.com/office/drawing/2014/main" id="{B7541E8A-F28F-5096-E4BE-A3BC1644FD73}"/>
                  </a:ext>
                </a:extLst>
              </p:cNvPr>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b="14620"/>
              <a:stretch/>
            </p:blipFill>
            <p:spPr bwMode="auto">
              <a:xfrm>
                <a:off x="1560213" y="2600044"/>
                <a:ext cx="1697323" cy="3136362"/>
              </a:xfrm>
              <a:prstGeom prst="rect">
                <a:avLst/>
              </a:prstGeom>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Lst>
            </p:spPr>
          </p:pic>
        </p:grpSp>
        <p:pic>
          <p:nvPicPr>
            <p:cNvPr id="15" name="Picture 14" descr="Graphical user interface, application&#10;&#10;Description automatically generated">
              <a:extLst>
                <a:ext uri="{FF2B5EF4-FFF2-40B4-BE49-F238E27FC236}">
                  <a16:creationId xmlns:a16="http://schemas.microsoft.com/office/drawing/2014/main" id="{42570E5E-324A-5BD5-F407-B16E1AAA9432}"/>
                </a:ext>
              </a:extLst>
            </p:cNvPr>
            <p:cNvPicPr>
              <a:picLocks noChangeAspect="1"/>
            </p:cNvPicPr>
            <p:nvPr/>
          </p:nvPicPr>
          <p:blipFill rotWithShape="1">
            <a:blip r:embed="rId8"/>
            <a:srcRect t="11584" b="1536"/>
            <a:stretch/>
          </p:blipFill>
          <p:spPr>
            <a:xfrm>
              <a:off x="9059880" y="1816216"/>
              <a:ext cx="2112311" cy="3970490"/>
            </a:xfrm>
            <a:prstGeom prst="rect">
              <a:avLst/>
            </a:prstGeom>
            <a:effectLst>
              <a:softEdge rad="12700"/>
            </a:effectLst>
          </p:spPr>
        </p:pic>
      </p:grpSp>
      <p:sp>
        <p:nvSpPr>
          <p:cNvPr id="10" name="TextBox 9">
            <a:extLst>
              <a:ext uri="{FF2B5EF4-FFF2-40B4-BE49-F238E27FC236}">
                <a16:creationId xmlns:a16="http://schemas.microsoft.com/office/drawing/2014/main" id="{5186117D-7F30-05DB-0560-C390FF73DB81}"/>
              </a:ext>
            </a:extLst>
          </p:cNvPr>
          <p:cNvSpPr txBox="1"/>
          <p:nvPr/>
        </p:nvSpPr>
        <p:spPr>
          <a:xfrm>
            <a:off x="517233" y="887663"/>
            <a:ext cx="9796348" cy="646331"/>
          </a:xfrm>
          <a:prstGeom prst="rect">
            <a:avLst/>
          </a:prstGeom>
          <a:noFill/>
        </p:spPr>
        <p:txBody>
          <a:bodyPr wrap="square">
            <a:spAutoFit/>
          </a:bodyPr>
          <a:lstStyle/>
          <a:p>
            <a:r>
              <a:rPr lang="en-US" sz="1200" b="1" dirty="0">
                <a:solidFill>
                  <a:schemeClr val="tx1"/>
                </a:solidFill>
              </a:rPr>
              <a:t>Digital health plan ID card </a:t>
            </a:r>
            <a:r>
              <a:rPr lang="en-US" sz="1200" dirty="0">
                <a:solidFill>
                  <a:schemeClr val="tx1"/>
                </a:solidFill>
              </a:rPr>
              <a:t>is like a physical health plan ID card including all the information necessary to verify health plan coverage. Available through the </a:t>
            </a:r>
            <a:r>
              <a:rPr lang="en-US" sz="1200" b="1" dirty="0">
                <a:solidFill>
                  <a:schemeClr val="tx1"/>
                </a:solidFill>
              </a:rPr>
              <a:t>UnitedHealthcare</a:t>
            </a:r>
            <a:r>
              <a:rPr lang="en-US" sz="1100" b="1" baseline="30000" dirty="0">
                <a:solidFill>
                  <a:schemeClr val="tx1"/>
                </a:solidFill>
              </a:rPr>
              <a:t>®</a:t>
            </a:r>
            <a:r>
              <a:rPr lang="en-US" sz="1100" b="1" dirty="0">
                <a:solidFill>
                  <a:schemeClr val="tx1"/>
                </a:solidFill>
              </a:rPr>
              <a:t> </a:t>
            </a:r>
            <a:r>
              <a:rPr lang="en-US" sz="1200" b="1" dirty="0">
                <a:solidFill>
                  <a:schemeClr val="tx1"/>
                </a:solidFill>
              </a:rPr>
              <a:t>app </a:t>
            </a:r>
            <a:r>
              <a:rPr lang="en-US" sz="1200" dirty="0">
                <a:solidFill>
                  <a:schemeClr val="tx1"/>
                </a:solidFill>
              </a:rPr>
              <a:t>and</a:t>
            </a:r>
            <a:r>
              <a:rPr lang="en-US" sz="1200" b="1" dirty="0">
                <a:solidFill>
                  <a:schemeClr val="tx1"/>
                </a:solidFill>
              </a:rPr>
              <a:t> myuhc.com</a:t>
            </a:r>
            <a:r>
              <a:rPr lang="en-US" sz="1200" b="1" baseline="30000" dirty="0">
                <a:solidFill>
                  <a:schemeClr val="tx1"/>
                </a:solidFill>
              </a:rPr>
              <a:t> </a:t>
            </a:r>
            <a:r>
              <a:rPr lang="en-US" sz="1100" b="1" baseline="30000" dirty="0">
                <a:solidFill>
                  <a:schemeClr val="tx1"/>
                </a:solidFill>
              </a:rPr>
              <a:t>®</a:t>
            </a:r>
            <a:r>
              <a:rPr lang="en-US" sz="1200" dirty="0">
                <a:solidFill>
                  <a:schemeClr val="tx1"/>
                </a:solidFill>
              </a:rPr>
              <a:t>. </a:t>
            </a:r>
            <a:r>
              <a:rPr lang="en-US" sz="1200" kern="1200" dirty="0">
                <a:solidFill>
                  <a:schemeClr val="tx1"/>
                </a:solidFill>
                <a:effectLst/>
                <a:latin typeface="+mn-lt"/>
                <a:ea typeface="+mn-ea"/>
                <a:cs typeface="+mn-cs"/>
              </a:rPr>
              <a:t>The digital health plan ID card works the same as a physical health plan ID card. </a:t>
            </a:r>
            <a:r>
              <a:rPr lang="en-US" sz="1200" dirty="0"/>
              <a:t>Simply show it at a doctor’s office, clinic, pharmacy or wherever benefit information needs to be presented. </a:t>
            </a:r>
          </a:p>
        </p:txBody>
      </p:sp>
    </p:spTree>
    <p:extLst>
      <p:ext uri="{BB962C8B-B14F-4D97-AF65-F5344CB8AC3E}">
        <p14:creationId xmlns:p14="http://schemas.microsoft.com/office/powerpoint/2010/main" val="167512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4FA30B0A-B4AD-3945-BCD5-2E3079E97454}"/>
              </a:ext>
            </a:extLst>
          </p:cNvPr>
          <p:cNvSpPr>
            <a:spLocks noGrp="1"/>
          </p:cNvSpPr>
          <p:nvPr>
            <p:ph type="sldNum" sz="quarter" idx="12"/>
          </p:nvPr>
        </p:nvSpPr>
        <p:spPr>
          <a:xfrm>
            <a:off x="9847810" y="6356350"/>
            <a:ext cx="1505989" cy="365125"/>
          </a:xfrm>
        </p:spPr>
        <p:txBody>
          <a:bodyPr vert="horz" lIns="91440" tIns="45720" rIns="91440" bIns="45720" rtlCol="0" anchor="ctr">
            <a:normAutofit/>
          </a:bodyPr>
          <a:lstStyle/>
          <a:p>
            <a:pPr defTabSz="914400">
              <a:spcAft>
                <a:spcPts val="600"/>
              </a:spcAft>
            </a:pPr>
            <a:fld id="{90F9BDA0-AF0E-4BA8-B742-3B9C92A3E6FE}" type="slidenum">
              <a:rPr lang="en-US" sz="1200">
                <a:solidFill>
                  <a:schemeClr val="tx1">
                    <a:lumMod val="50000"/>
                    <a:lumOff val="50000"/>
                  </a:schemeClr>
                </a:solidFill>
                <a:latin typeface="+mn-lt"/>
                <a:cs typeface="+mn-cs"/>
              </a:rPr>
              <a:pPr defTabSz="914400">
                <a:spcAft>
                  <a:spcPts val="600"/>
                </a:spcAft>
              </a:pPr>
              <a:t>2</a:t>
            </a:fld>
            <a:endParaRPr lang="en-US" sz="1200" dirty="0">
              <a:solidFill>
                <a:schemeClr val="tx1">
                  <a:lumMod val="50000"/>
                  <a:lumOff val="50000"/>
                </a:schemeClr>
              </a:solidFill>
              <a:latin typeface="+mn-lt"/>
              <a:cs typeface="+mn-cs"/>
            </a:endParaRPr>
          </a:p>
        </p:txBody>
      </p:sp>
      <p:sp>
        <p:nvSpPr>
          <p:cNvPr id="2" name="Text Placeholder 7">
            <a:extLst>
              <a:ext uri="{FF2B5EF4-FFF2-40B4-BE49-F238E27FC236}">
                <a16:creationId xmlns:a16="http://schemas.microsoft.com/office/drawing/2014/main" id="{511A605B-51CD-3D13-39DE-4847363B823C}"/>
              </a:ext>
            </a:extLst>
          </p:cNvPr>
          <p:cNvSpPr>
            <a:spLocks noGrp="1"/>
          </p:cNvSpPr>
          <p:nvPr>
            <p:ph type="body" sz="quarter" idx="13"/>
          </p:nvPr>
        </p:nvSpPr>
        <p:spPr>
          <a:xfrm>
            <a:off x="405246" y="2790167"/>
            <a:ext cx="4291446" cy="3366474"/>
          </a:xfrm>
        </p:spPr>
        <p:txBody>
          <a:bodyPr/>
          <a:lstStyle/>
          <a:p>
            <a:pPr marL="285750" indent="-285750" algn="l">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Cards are generated and mailed 2-3 business days after eligibility has been loaded.</a:t>
            </a:r>
          </a:p>
          <a:p>
            <a:pPr marL="285750" indent="-285750" algn="l">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An image of the card will feed to myuhc.com after the ID card has been printed. Members will be able to view the image beginning on their effective date.</a:t>
            </a:r>
          </a:p>
          <a:p>
            <a:pPr marL="285750" indent="-285750" algn="l">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Subscribers will receive 2 cards. Cards include Subscriber name and up to 4 dependent names printed on the card. Additional dependents will be printed on another card.</a:t>
            </a:r>
          </a:p>
        </p:txBody>
      </p:sp>
      <p:sp>
        <p:nvSpPr>
          <p:cNvPr id="11" name="Title 10">
            <a:extLst>
              <a:ext uri="{FF2B5EF4-FFF2-40B4-BE49-F238E27FC236}">
                <a16:creationId xmlns:a16="http://schemas.microsoft.com/office/drawing/2014/main" id="{47F39A95-72DF-794A-803F-8C25B16B80C3}"/>
              </a:ext>
            </a:extLst>
          </p:cNvPr>
          <p:cNvSpPr>
            <a:spLocks noGrp="1"/>
          </p:cNvSpPr>
          <p:nvPr>
            <p:ph type="title"/>
          </p:nvPr>
        </p:nvSpPr>
        <p:spPr>
          <a:xfrm>
            <a:off x="477981" y="1122363"/>
            <a:ext cx="4023360" cy="1537710"/>
          </a:xfrm>
        </p:spPr>
        <p:txBody>
          <a:bodyPr vert="horz" lIns="91440" tIns="45720" rIns="91440" bIns="45720" rtlCol="0" anchor="b">
            <a:normAutofit/>
          </a:bodyPr>
          <a:lstStyle/>
          <a:p>
            <a:pPr defTabSz="914400">
              <a:lnSpc>
                <a:spcPct val="90000"/>
              </a:lnSpc>
            </a:pPr>
            <a:r>
              <a:rPr lang="en-US" sz="4800" kern="1200" dirty="0">
                <a:solidFill>
                  <a:schemeClr val="tx1"/>
                </a:solidFill>
                <a:latin typeface="+mj-lt"/>
                <a:ea typeface="+mj-ea"/>
                <a:cs typeface="+mj-cs"/>
              </a:rPr>
              <a:t>Medical ID Cards</a:t>
            </a:r>
          </a:p>
        </p:txBody>
      </p:sp>
      <p:pic>
        <p:nvPicPr>
          <p:cNvPr id="4" name="Picture 3">
            <a:extLst>
              <a:ext uri="{FF2B5EF4-FFF2-40B4-BE49-F238E27FC236}">
                <a16:creationId xmlns:a16="http://schemas.microsoft.com/office/drawing/2014/main" id="{7760F7A5-9AAF-F141-88E5-0FF10E0A5213}"/>
              </a:ext>
            </a:extLst>
          </p:cNvPr>
          <p:cNvPicPr>
            <a:picLocks noChangeAspect="1"/>
          </p:cNvPicPr>
          <p:nvPr/>
        </p:nvPicPr>
        <p:blipFill>
          <a:blip r:embed="rId3"/>
          <a:stretch>
            <a:fillRect/>
          </a:stretch>
        </p:blipFill>
        <p:spPr>
          <a:xfrm>
            <a:off x="6096000" y="625683"/>
            <a:ext cx="4241016" cy="2671444"/>
          </a:xfrm>
          <a:prstGeom prst="rect">
            <a:avLst/>
          </a:prstGeom>
        </p:spPr>
      </p:pic>
      <p:pic>
        <p:nvPicPr>
          <p:cNvPr id="6" name="Picture 5">
            <a:extLst>
              <a:ext uri="{FF2B5EF4-FFF2-40B4-BE49-F238E27FC236}">
                <a16:creationId xmlns:a16="http://schemas.microsoft.com/office/drawing/2014/main" id="{8BE45AA2-BBA5-E11F-09F8-EA2588FAC5FC}"/>
              </a:ext>
            </a:extLst>
          </p:cNvPr>
          <p:cNvPicPr>
            <a:picLocks noChangeAspect="1"/>
          </p:cNvPicPr>
          <p:nvPr/>
        </p:nvPicPr>
        <p:blipFill>
          <a:blip r:embed="rId4"/>
          <a:stretch>
            <a:fillRect/>
          </a:stretch>
        </p:blipFill>
        <p:spPr>
          <a:xfrm>
            <a:off x="6096000" y="3428998"/>
            <a:ext cx="4241016" cy="2706861"/>
          </a:xfrm>
          <a:prstGeom prst="rect">
            <a:avLst/>
          </a:prstGeom>
        </p:spPr>
      </p:pic>
    </p:spTree>
    <p:extLst>
      <p:ext uri="{BB962C8B-B14F-4D97-AF65-F5344CB8AC3E}">
        <p14:creationId xmlns:p14="http://schemas.microsoft.com/office/powerpoint/2010/main" val="561261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4FA30B0A-B4AD-3945-BCD5-2E3079E97454}"/>
              </a:ext>
            </a:extLst>
          </p:cNvPr>
          <p:cNvSpPr>
            <a:spLocks noGrp="1"/>
          </p:cNvSpPr>
          <p:nvPr>
            <p:ph type="sldNum" sz="quarter" idx="12"/>
          </p:nvPr>
        </p:nvSpPr>
        <p:spPr>
          <a:xfrm>
            <a:off x="9847810" y="6356350"/>
            <a:ext cx="1505989"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fld id="{90F9BDA0-AF0E-4BA8-B742-3B9C92A3E6FE}" type="slidenum">
              <a:rPr kumimoji="0" lang="en-US" sz="1200" b="0" i="0" u="none" strike="noStrike" cap="none" spc="0" normalizeH="0" baseline="0" noProof="0">
                <a:ln>
                  <a:noFill/>
                </a:ln>
                <a:solidFill>
                  <a:schemeClr val="tx1">
                    <a:lumMod val="50000"/>
                    <a:lumOff val="50000"/>
                  </a:schemeClr>
                </a:solidFill>
                <a:effectLst/>
                <a:uLnTx/>
                <a:uFillTx/>
                <a:latin typeface="+mn-lt"/>
                <a:cs typeface="+mn-cs"/>
              </a:rPr>
              <a:pPr marR="0" lvl="0" indent="0" defTabSz="914400" fontAlgn="auto">
                <a:spcBef>
                  <a:spcPts val="0"/>
                </a:spcBef>
                <a:spcAft>
                  <a:spcPts val="600"/>
                </a:spcAft>
                <a:buClrTx/>
                <a:buSzTx/>
                <a:buFontTx/>
                <a:buNone/>
                <a:tabLst/>
                <a:defRPr/>
              </a:pPr>
              <a:t>3</a:t>
            </a:fld>
            <a:endParaRPr kumimoji="0" lang="en-US" sz="1200" b="0" i="0" u="none" strike="noStrike" cap="none" spc="0" normalizeH="0" baseline="0" noProof="0" dirty="0">
              <a:ln>
                <a:noFill/>
              </a:ln>
              <a:solidFill>
                <a:schemeClr val="tx1">
                  <a:lumMod val="50000"/>
                  <a:lumOff val="50000"/>
                </a:schemeClr>
              </a:solidFill>
              <a:effectLst/>
              <a:uLnTx/>
              <a:uFillTx/>
              <a:latin typeface="+mn-lt"/>
              <a:cs typeface="+mn-cs"/>
            </a:endParaRPr>
          </a:p>
        </p:txBody>
      </p:sp>
      <p:sp>
        <p:nvSpPr>
          <p:cNvPr id="11" name="Title 10">
            <a:extLst>
              <a:ext uri="{FF2B5EF4-FFF2-40B4-BE49-F238E27FC236}">
                <a16:creationId xmlns:a16="http://schemas.microsoft.com/office/drawing/2014/main" id="{47F39A95-72DF-794A-803F-8C25B16B80C3}"/>
              </a:ext>
            </a:extLst>
          </p:cNvPr>
          <p:cNvSpPr>
            <a:spLocks noGrp="1"/>
          </p:cNvSpPr>
          <p:nvPr>
            <p:ph type="title"/>
          </p:nvPr>
        </p:nvSpPr>
        <p:spPr>
          <a:xfrm>
            <a:off x="477981" y="956965"/>
            <a:ext cx="4023360" cy="2580503"/>
          </a:xfrm>
        </p:spPr>
        <p:txBody>
          <a:bodyPr vert="horz" lIns="91440" tIns="45720" rIns="91440" bIns="45720" rtlCol="0" anchor="b">
            <a:normAutofit/>
          </a:bodyPr>
          <a:lstStyle/>
          <a:p>
            <a:pPr defTabSz="914400">
              <a:lnSpc>
                <a:spcPct val="90000"/>
              </a:lnSpc>
            </a:pPr>
            <a:r>
              <a:rPr lang="en-US" sz="4800" kern="1200" dirty="0">
                <a:solidFill>
                  <a:schemeClr val="tx1"/>
                </a:solidFill>
                <a:latin typeface="+mj-lt"/>
                <a:ea typeface="+mj-ea"/>
                <a:cs typeface="+mj-cs"/>
              </a:rPr>
              <a:t>Vision ID Card</a:t>
            </a:r>
          </a:p>
        </p:txBody>
      </p:sp>
      <p:pic>
        <p:nvPicPr>
          <p:cNvPr id="10" name="Picture 9">
            <a:extLst>
              <a:ext uri="{FF2B5EF4-FFF2-40B4-BE49-F238E27FC236}">
                <a16:creationId xmlns:a16="http://schemas.microsoft.com/office/drawing/2014/main" id="{0927A5C9-7A6B-4F15-9357-E3D21E4EB129}"/>
              </a:ext>
            </a:extLst>
          </p:cNvPr>
          <p:cNvPicPr>
            <a:picLocks noChangeAspect="1"/>
          </p:cNvPicPr>
          <p:nvPr/>
        </p:nvPicPr>
        <p:blipFill>
          <a:blip r:embed="rId3"/>
          <a:stretch>
            <a:fillRect/>
          </a:stretch>
        </p:blipFill>
        <p:spPr>
          <a:xfrm>
            <a:off x="5579565" y="625684"/>
            <a:ext cx="6078418" cy="5455380"/>
          </a:xfrm>
          <a:prstGeom prst="rect">
            <a:avLst/>
          </a:prstGeom>
        </p:spPr>
      </p:pic>
      <p:sp>
        <p:nvSpPr>
          <p:cNvPr id="2" name="TextBox 1">
            <a:extLst>
              <a:ext uri="{FF2B5EF4-FFF2-40B4-BE49-F238E27FC236}">
                <a16:creationId xmlns:a16="http://schemas.microsoft.com/office/drawing/2014/main" id="{5CD3C630-4528-4974-AE0B-A2DF57EFB226}"/>
              </a:ext>
            </a:extLst>
          </p:cNvPr>
          <p:cNvSpPr txBox="1"/>
          <p:nvPr/>
        </p:nvSpPr>
        <p:spPr>
          <a:xfrm>
            <a:off x="411480" y="2684095"/>
            <a:ext cx="4443154" cy="3492868"/>
          </a:xfrm>
          <a:prstGeom prst="rect">
            <a:avLst/>
          </a:prstGeom>
        </p:spPr>
        <p:txBody>
          <a:bodyPr vert="horz" lIns="91440" tIns="45720" rIns="91440" bIns="45720" rtlCol="0">
            <a:normAutofit/>
          </a:bodyPr>
          <a:lstStyle/>
          <a:p>
            <a:pPr marL="0" marR="0" lvl="0" indent="-228600" defTabSz="914400" fontAlgn="auto">
              <a:lnSpc>
                <a:spcPct val="90000"/>
              </a:lnSpc>
              <a:spcBef>
                <a:spcPts val="0"/>
              </a:spcBef>
              <a:spcAft>
                <a:spcPts val="600"/>
              </a:spcAft>
              <a:buClrTx/>
              <a:buSzTx/>
              <a:buFont typeface="Arial" panose="020B0604020202020204" pitchFamily="34" charset="0"/>
              <a:buChar char="•"/>
              <a:tabLst/>
              <a:defRPr/>
            </a:pPr>
            <a:endParaRPr kumimoji="0" lang="en-US" b="0" i="0" u="none" strike="noStrike" cap="none" spc="0" normalizeH="0" baseline="0" noProof="0" dirty="0">
              <a:ln>
                <a:noFill/>
              </a:ln>
              <a:effectLst/>
              <a:uLnTx/>
              <a:uFillTx/>
            </a:endParaRPr>
          </a:p>
        </p:txBody>
      </p:sp>
    </p:spTree>
    <p:extLst>
      <p:ext uri="{BB962C8B-B14F-4D97-AF65-F5344CB8AC3E}">
        <p14:creationId xmlns:p14="http://schemas.microsoft.com/office/powerpoint/2010/main" val="4046131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4FA30B0A-B4AD-3945-BCD5-2E3079E97454}"/>
              </a:ext>
            </a:extLst>
          </p:cNvPr>
          <p:cNvSpPr>
            <a:spLocks noGrp="1"/>
          </p:cNvSpPr>
          <p:nvPr>
            <p:ph type="sldNum" sz="quarter" idx="12"/>
          </p:nvPr>
        </p:nvSpPr>
        <p:spPr>
          <a:xfrm>
            <a:off x="9037321" y="6356350"/>
            <a:ext cx="27432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fld id="{90F9BDA0-AF0E-4BA8-B742-3B9C92A3E6FE}" type="slidenum">
              <a:rPr kumimoji="0" lang="en-US" sz="1200" b="0" i="0" u="none" strike="noStrike" cap="none" spc="0" normalizeH="0" baseline="0" noProof="0">
                <a:ln>
                  <a:noFill/>
                </a:ln>
                <a:solidFill>
                  <a:schemeClr val="tx1">
                    <a:lumMod val="50000"/>
                    <a:lumOff val="50000"/>
                  </a:schemeClr>
                </a:solidFill>
                <a:effectLst/>
                <a:uLnTx/>
                <a:uFillTx/>
                <a:latin typeface="+mn-lt"/>
                <a:cs typeface="+mn-cs"/>
              </a:rPr>
              <a:pPr marR="0" lvl="0" indent="0" defTabSz="914400" fontAlgn="auto">
                <a:spcBef>
                  <a:spcPts val="0"/>
                </a:spcBef>
                <a:spcAft>
                  <a:spcPts val="600"/>
                </a:spcAft>
                <a:buClrTx/>
                <a:buSzTx/>
                <a:buFontTx/>
                <a:buNone/>
                <a:tabLst/>
                <a:defRPr/>
              </a:pPr>
              <a:t>4</a:t>
            </a:fld>
            <a:endParaRPr kumimoji="0" lang="en-US" sz="1200" b="0" i="0" u="none" strike="noStrike" cap="none" spc="0" normalizeH="0" baseline="0" noProof="0" dirty="0">
              <a:ln>
                <a:noFill/>
              </a:ln>
              <a:solidFill>
                <a:schemeClr val="tx1">
                  <a:lumMod val="50000"/>
                  <a:lumOff val="50000"/>
                </a:schemeClr>
              </a:solidFill>
              <a:effectLst/>
              <a:uLnTx/>
              <a:uFillTx/>
              <a:latin typeface="+mn-lt"/>
              <a:cs typeface="+mn-cs"/>
            </a:endParaRPr>
          </a:p>
        </p:txBody>
      </p:sp>
      <p:sp>
        <p:nvSpPr>
          <p:cNvPr id="11" name="Title 10">
            <a:extLst>
              <a:ext uri="{FF2B5EF4-FFF2-40B4-BE49-F238E27FC236}">
                <a16:creationId xmlns:a16="http://schemas.microsoft.com/office/drawing/2014/main" id="{47F39A95-72DF-794A-803F-8C25B16B80C3}"/>
              </a:ext>
            </a:extLst>
          </p:cNvPr>
          <p:cNvSpPr>
            <a:spLocks noGrp="1"/>
          </p:cNvSpPr>
          <p:nvPr>
            <p:ph type="title"/>
          </p:nvPr>
        </p:nvSpPr>
        <p:spPr>
          <a:xfrm>
            <a:off x="411480" y="991443"/>
            <a:ext cx="4443154" cy="1087819"/>
          </a:xfrm>
        </p:spPr>
        <p:txBody>
          <a:bodyPr vert="horz" lIns="91440" tIns="45720" rIns="91440" bIns="45720" rtlCol="0" anchor="b">
            <a:normAutofit/>
          </a:bodyPr>
          <a:lstStyle/>
          <a:p>
            <a:pPr defTabSz="914400">
              <a:lnSpc>
                <a:spcPct val="90000"/>
              </a:lnSpc>
            </a:pPr>
            <a:r>
              <a:rPr lang="en-US" sz="3400" kern="1200" dirty="0">
                <a:solidFill>
                  <a:schemeClr val="tx1"/>
                </a:solidFill>
                <a:latin typeface="+mj-lt"/>
                <a:ea typeface="+mj-ea"/>
                <a:cs typeface="+mj-cs"/>
              </a:rPr>
              <a:t>Digital Dental PPO ID Card</a:t>
            </a:r>
          </a:p>
        </p:txBody>
      </p:sp>
      <p:sp>
        <p:nvSpPr>
          <p:cNvPr id="2" name="TextBox 1">
            <a:extLst>
              <a:ext uri="{FF2B5EF4-FFF2-40B4-BE49-F238E27FC236}">
                <a16:creationId xmlns:a16="http://schemas.microsoft.com/office/drawing/2014/main" id="{5CD3C630-4528-4974-AE0B-A2DF57EFB226}"/>
              </a:ext>
            </a:extLst>
          </p:cNvPr>
          <p:cNvSpPr txBox="1"/>
          <p:nvPr/>
        </p:nvSpPr>
        <p:spPr>
          <a:xfrm>
            <a:off x="411480" y="2684095"/>
            <a:ext cx="4443154" cy="3492868"/>
          </a:xfrm>
          <a:prstGeom prst="rect">
            <a:avLst/>
          </a:prstGeom>
        </p:spPr>
        <p:txBody>
          <a:bodyPr vert="horz" lIns="91440" tIns="45720" rIns="91440" bIns="45720" rtlCol="0">
            <a:normAutofit/>
          </a:bodyPr>
          <a:lstStyle/>
          <a:p>
            <a:pPr marL="0" marR="0" lvl="0" indent="-228600" defTabSz="914400" fontAlgn="auto">
              <a:lnSpc>
                <a:spcPct val="90000"/>
              </a:lnSpc>
              <a:spcBef>
                <a:spcPts val="0"/>
              </a:spcBef>
              <a:spcAft>
                <a:spcPts val="600"/>
              </a:spcAft>
              <a:buClrTx/>
              <a:buSzTx/>
              <a:buFont typeface="Arial" panose="020B0604020202020204" pitchFamily="34" charset="0"/>
              <a:buChar char="•"/>
              <a:tabLst/>
              <a:defRPr/>
            </a:pPr>
            <a:endParaRPr kumimoji="0" lang="en-US" b="0" i="0" u="none" strike="noStrike" cap="none" spc="0" normalizeH="0" baseline="0" noProof="0" dirty="0">
              <a:ln>
                <a:noFill/>
              </a:ln>
              <a:effectLst/>
              <a:uLnTx/>
              <a:uFillTx/>
            </a:endParaRPr>
          </a:p>
        </p:txBody>
      </p:sp>
      <p:pic>
        <p:nvPicPr>
          <p:cNvPr id="3" name="Picture 2">
            <a:extLst>
              <a:ext uri="{FF2B5EF4-FFF2-40B4-BE49-F238E27FC236}">
                <a16:creationId xmlns:a16="http://schemas.microsoft.com/office/drawing/2014/main" id="{B3AC94EF-5A1F-4156-A5E2-DAFDD50F45E9}"/>
              </a:ext>
            </a:extLst>
          </p:cNvPr>
          <p:cNvPicPr>
            <a:picLocks noChangeAspect="1"/>
          </p:cNvPicPr>
          <p:nvPr/>
        </p:nvPicPr>
        <p:blipFill>
          <a:blip r:embed="rId3"/>
          <a:stretch>
            <a:fillRect/>
          </a:stretch>
        </p:blipFill>
        <p:spPr>
          <a:xfrm>
            <a:off x="411480" y="2080451"/>
            <a:ext cx="4952106" cy="603643"/>
          </a:xfrm>
          <a:prstGeom prst="rect">
            <a:avLst/>
          </a:prstGeom>
        </p:spPr>
      </p:pic>
      <p:pic>
        <p:nvPicPr>
          <p:cNvPr id="6" name="Picture 5">
            <a:extLst>
              <a:ext uri="{FF2B5EF4-FFF2-40B4-BE49-F238E27FC236}">
                <a16:creationId xmlns:a16="http://schemas.microsoft.com/office/drawing/2014/main" id="{95F68CD4-9221-4880-9BF2-2E24AA1D6EDA}"/>
              </a:ext>
            </a:extLst>
          </p:cNvPr>
          <p:cNvPicPr>
            <a:picLocks noChangeAspect="1"/>
          </p:cNvPicPr>
          <p:nvPr/>
        </p:nvPicPr>
        <p:blipFill>
          <a:blip r:embed="rId4"/>
          <a:stretch>
            <a:fillRect/>
          </a:stretch>
        </p:blipFill>
        <p:spPr>
          <a:xfrm>
            <a:off x="5219238" y="1065157"/>
            <a:ext cx="6972762" cy="552541"/>
          </a:xfrm>
          <a:prstGeom prst="rect">
            <a:avLst/>
          </a:prstGeom>
        </p:spPr>
      </p:pic>
      <p:pic>
        <p:nvPicPr>
          <p:cNvPr id="7" name="Picture 6">
            <a:extLst>
              <a:ext uri="{FF2B5EF4-FFF2-40B4-BE49-F238E27FC236}">
                <a16:creationId xmlns:a16="http://schemas.microsoft.com/office/drawing/2014/main" id="{0BBB1463-D8F3-4390-B4F8-C2E82068A1F8}"/>
              </a:ext>
            </a:extLst>
          </p:cNvPr>
          <p:cNvPicPr>
            <a:picLocks noChangeAspect="1"/>
          </p:cNvPicPr>
          <p:nvPr/>
        </p:nvPicPr>
        <p:blipFill>
          <a:blip r:embed="rId5"/>
          <a:stretch>
            <a:fillRect/>
          </a:stretch>
        </p:blipFill>
        <p:spPr>
          <a:xfrm>
            <a:off x="5647126" y="1963862"/>
            <a:ext cx="5752381" cy="3177764"/>
          </a:xfrm>
          <a:prstGeom prst="rect">
            <a:avLst/>
          </a:prstGeom>
        </p:spPr>
      </p:pic>
      <p:pic>
        <p:nvPicPr>
          <p:cNvPr id="8" name="Picture 7">
            <a:extLst>
              <a:ext uri="{FF2B5EF4-FFF2-40B4-BE49-F238E27FC236}">
                <a16:creationId xmlns:a16="http://schemas.microsoft.com/office/drawing/2014/main" id="{3D3DF66E-D658-451F-ABAB-4B5E6811D711}"/>
              </a:ext>
            </a:extLst>
          </p:cNvPr>
          <p:cNvPicPr>
            <a:picLocks noChangeAspect="1"/>
          </p:cNvPicPr>
          <p:nvPr/>
        </p:nvPicPr>
        <p:blipFill>
          <a:blip r:embed="rId6"/>
          <a:stretch>
            <a:fillRect/>
          </a:stretch>
        </p:blipFill>
        <p:spPr>
          <a:xfrm>
            <a:off x="5472052" y="5303309"/>
            <a:ext cx="5752381" cy="1290305"/>
          </a:xfrm>
          <a:prstGeom prst="rect">
            <a:avLst/>
          </a:prstGeom>
        </p:spPr>
      </p:pic>
      <p:sp>
        <p:nvSpPr>
          <p:cNvPr id="4" name="TextBox 3">
            <a:extLst>
              <a:ext uri="{FF2B5EF4-FFF2-40B4-BE49-F238E27FC236}">
                <a16:creationId xmlns:a16="http://schemas.microsoft.com/office/drawing/2014/main" id="{9F43BD39-EAAE-4D47-B447-1C2C29DBD479}"/>
              </a:ext>
            </a:extLst>
          </p:cNvPr>
          <p:cNvSpPr txBox="1"/>
          <p:nvPr/>
        </p:nvSpPr>
        <p:spPr>
          <a:xfrm>
            <a:off x="266218" y="4988689"/>
            <a:ext cx="4952107" cy="1015663"/>
          </a:xfrm>
          <a:prstGeom prst="rect">
            <a:avLst/>
          </a:prstGeom>
          <a:noFill/>
        </p:spPr>
        <p:txBody>
          <a:bodyPr wrap="square" rtlCol="0">
            <a:spAutoFit/>
          </a:bodyPr>
          <a:lstStyle/>
          <a:p>
            <a:r>
              <a:rPr lang="en-US" dirty="0"/>
              <a:t>*</a:t>
            </a:r>
            <a:r>
              <a:rPr lang="en-US" sz="1400" dirty="0"/>
              <a:t>Medical and Dental ID numbers will be the same but Dental will have a separate system generated group number. </a:t>
            </a:r>
            <a:r>
              <a:rPr lang="en-US" sz="1400" dirty="0">
                <a:highlight>
                  <a:srgbClr val="FFB38F"/>
                </a:highlight>
              </a:rPr>
              <a:t>Members will receive physical ID cards for dental(state mandate)</a:t>
            </a:r>
          </a:p>
        </p:txBody>
      </p:sp>
    </p:spTree>
    <p:extLst>
      <p:ext uri="{BB962C8B-B14F-4D97-AF65-F5344CB8AC3E}">
        <p14:creationId xmlns:p14="http://schemas.microsoft.com/office/powerpoint/2010/main" val="2029115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BA54ED1EDD554CB264E50A7A41633B" ma:contentTypeVersion="17" ma:contentTypeDescription="Create a new document." ma:contentTypeScope="" ma:versionID="cb254ceb21972f0a49e56db1e65f56e7">
  <xsd:schema xmlns:xsd="http://www.w3.org/2001/XMLSchema" xmlns:xs="http://www.w3.org/2001/XMLSchema" xmlns:p="http://schemas.microsoft.com/office/2006/metadata/properties" xmlns:ns3="21171935-65ec-4792-9961-00c311d40df4" xmlns:ns4="091577ca-4c6f-4135-8bcf-4e12347299f2" targetNamespace="http://schemas.microsoft.com/office/2006/metadata/properties" ma:root="true" ma:fieldsID="4142e0ed8019f3ceb863ed063d438fa4" ns3:_="" ns4:_="">
    <xsd:import namespace="21171935-65ec-4792-9961-00c311d40df4"/>
    <xsd:import namespace="091577ca-4c6f-4135-8bcf-4e12347299f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_activity" minOccurs="0"/>
                <xsd:element ref="ns3:MediaServiceObjectDetectorVersions" minOccurs="0"/>
                <xsd:element ref="ns3:MediaServiceSearchProperties" minOccurs="0"/>
                <xsd:element ref="ns3:MediaServiceSystemTag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171935-65ec-4792-9961-00c311d40d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1577ca-4c6f-4135-8bcf-4e12347299f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1171935-65ec-4792-9961-00c311d40df4" xsi:nil="true"/>
  </documentManagement>
</p:properties>
</file>

<file path=customXml/itemProps1.xml><?xml version="1.0" encoding="utf-8"?>
<ds:datastoreItem xmlns:ds="http://schemas.openxmlformats.org/officeDocument/2006/customXml" ds:itemID="{6359C459-27C2-4C3E-9B93-55BCB02BBA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171935-65ec-4792-9961-00c311d40df4"/>
    <ds:schemaRef ds:uri="091577ca-4c6f-4135-8bcf-4e12347299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4D1BF9-B625-478C-98A0-502DC391AA59}">
  <ds:schemaRefs>
    <ds:schemaRef ds:uri="http://schemas.microsoft.com/sharepoint/v3/contenttype/forms"/>
  </ds:schemaRefs>
</ds:datastoreItem>
</file>

<file path=customXml/itemProps3.xml><?xml version="1.0" encoding="utf-8"?>
<ds:datastoreItem xmlns:ds="http://schemas.openxmlformats.org/officeDocument/2006/customXml" ds:itemID="{E53FCD0E-84A9-4CD6-8775-DF2680C99DC1}">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21171935-65ec-4792-9961-00c311d40df4"/>
    <ds:schemaRef ds:uri="091577ca-4c6f-4135-8bcf-4e12347299f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TotalTime>
  <Words>624</Words>
  <Application>Microsoft Office PowerPoint</Application>
  <PresentationFormat>Widescreen</PresentationFormat>
  <Paragraphs>39</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System Font Regular</vt:lpstr>
      <vt:lpstr>Office Theme</vt:lpstr>
      <vt:lpstr>Digital health plan ID cards</vt:lpstr>
      <vt:lpstr>Medical ID Cards</vt:lpstr>
      <vt:lpstr>Vision ID Card</vt:lpstr>
      <vt:lpstr>Digital Dental PPO ID Card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health plan ID cards</dc:title>
  <dc:creator>Baker, LaShawnda R</dc:creator>
  <cp:lastModifiedBy>Roman, Ramona</cp:lastModifiedBy>
  <cp:revision>2</cp:revision>
  <cp:lastPrinted>2025-12-16T14:37:15Z</cp:lastPrinted>
  <dcterms:created xsi:type="dcterms:W3CDTF">2025-12-15T23:44:26Z</dcterms:created>
  <dcterms:modified xsi:type="dcterms:W3CDTF">2025-12-16T14:38:54Z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0x0101008DBA54ED1EDD554CB264E50A7A41633B</vt:lpwstr>
  </property>
</Properties>
</file>